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11" Type="http://schemas.openxmlformats.org/officeDocument/2006/relationships/image" Target="../media/image3.png"/><Relationship Id="rId10" Type="http://schemas.openxmlformats.org/officeDocument/2006/relationships/image" Target="../media/image11.png"/><Relationship Id="rId12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95275" y="2004119"/>
            <a:ext cx="11601450" cy="1462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OTT Platform Recommendation Engine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71500" y="3816350"/>
            <a:ext cx="1104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Enhancing Content Discovery for Streaming Users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4309020"/>
            <a:ext cx="11049000" cy="3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50" u="none" cap="none" strike="noStrike">
                <a:solidFill>
                  <a:srgbClr val="34D399"/>
                </a:solidFill>
                <a:latin typeface="Lato"/>
                <a:ea typeface="Lato"/>
                <a:cs typeface="Lato"/>
                <a:sym typeface="Lato"/>
              </a:rPr>
              <a:t>Ankeet Kumar | MBA (Business Analytics)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2238375" y="2183606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Hybrid Model Success: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The hybrid recommender successfully improved personalization accuracy over standalone models.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2238375" y="3044428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Engagement is Key: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Engagement metrics like 'Watch Percentage' and 'Play Count' were confirmed as the strongest predictors of user churn.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2238375" y="3905250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Emotional Context Matters: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Sentiment analysis provides valuable emotional context, enabling more nuanced, mood-based recommendations.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2238375" y="4766071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Scalable Framework: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The modular design establishes a comprehensive and scalable framework, demonstrating a real-world application of data science in media.</a:t>
            </a:r>
            <a:endParaRPr/>
          </a:p>
        </p:txBody>
      </p:sp>
      <p:pic>
        <p:nvPicPr>
          <p:cNvPr descr="image.png" id="203" name="Google Shape;2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2231231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4" name="Google Shape;20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3092053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5" name="Google Shape;20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95287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4813696"/>
            <a:ext cx="2857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Conclusion &amp; Key Insights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571500" y="200025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Potential Enhancements</a:t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695325" y="2543175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5" name="Google Shape;215;p23"/>
          <p:cNvSpPr txBox="1"/>
          <p:nvPr/>
        </p:nvSpPr>
        <p:spPr>
          <a:xfrm>
            <a:off x="809625" y="2543175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Develop real-time recommendation updates using streaming data (e.g., Kafka, Spark).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695325" y="3295650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7" name="Google Shape;217;p23"/>
          <p:cNvSpPr txBox="1"/>
          <p:nvPr/>
        </p:nvSpPr>
        <p:spPr>
          <a:xfrm>
            <a:off x="809625" y="3295650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Expand sentiment analysis to include user-generated social media feedback and reviews.</a:t>
            </a:r>
            <a:endParaRPr/>
          </a:p>
        </p:txBody>
      </p:sp>
      <p:sp>
        <p:nvSpPr>
          <p:cNvPr id="218" name="Google Shape;218;p23"/>
          <p:cNvSpPr txBox="1"/>
          <p:nvPr/>
        </p:nvSpPr>
        <p:spPr>
          <a:xfrm>
            <a:off x="695325" y="4048125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809625" y="4048125"/>
            <a:ext cx="5048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Implement </a:t>
            </a:r>
            <a:r>
              <a:rPr lang="en-US" sz="1500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deep learning</a:t>
            </a: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models (like LSTMs) for more advanced sequence-based content prediction.</a:t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695325" y="4800600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809625" y="4800600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Integrate with a Power BI or Tableau dashboard for interactive KPI monitoring by stakeholders.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Future Scope</a:t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200" y="777138"/>
            <a:ext cx="5755327" cy="383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2238375" y="2183606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Design Recommendation Models: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Implement and compare multiple models (Collaborative, Content-Based, and Hybrid) to enhance content discovery.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2238375" y="3044428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Analyze User Behavior: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Analyze viewing patterns, engagement metrics, and user ratings to build robust personalization profiles.</a:t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2238375" y="3905250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Predict User Churn: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Develop a predictive model to identify users at high risk of churning, enabling proactive retention strategies.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2238375" y="4766071"/>
            <a:ext cx="8143875" cy="67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F8FAFC"/>
                </a:solidFill>
                <a:latin typeface="Lato"/>
                <a:ea typeface="Lato"/>
                <a:cs typeface="Lato"/>
                <a:sym typeface="Lato"/>
              </a:rPr>
              <a:t>Integrate Sentiment Insights:</a:t>
            </a:r>
            <a:r>
              <a:rPr b="0" i="0" lang="en-US" sz="165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 Apply NLP to content descriptions and mood tags to add emotional context to recommendations.</a:t>
            </a:r>
            <a:endParaRPr/>
          </a:p>
        </p:txBody>
      </p:sp>
      <p:pic>
        <p:nvPicPr>
          <p:cNvPr descr="image.png" id="97" name="Google Shape;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9750" y="2231231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8" name="Google Shape;9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9750" y="3092053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9" name="Google Shape;9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9750" y="395287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9750" y="4813696"/>
            <a:ext cx="2857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Project Objectives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2063204"/>
            <a:ext cx="5286375" cy="3684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8" name="Google Shape;10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4125" y="2063204"/>
            <a:ext cx="5286375" cy="368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962025" y="2453729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Data Overview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962025" y="3025229"/>
            <a:ext cx="4505325" cy="10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A synthetic dataset was generated to simulate real-world OTT platform interactions. It includes over 1,000 event rows and more than 25 features, providing a rich foundation for analysis.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6724650" y="2453729"/>
            <a:ext cx="4730591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Key Feature Categories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6724650" y="3025229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User Demographics: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`user_age`, `user_gender`, `user_region`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6724650" y="3470969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Engagement: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`watch_time_min`, `watch_percentage`, `play_count`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6724650" y="4191000"/>
            <a:ext cx="450532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Content Metadata: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`primary_genre`, `description`, `director`, `main_cast`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6724650" y="4911030"/>
            <a:ext cx="4505325" cy="274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Business Metrics: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`subscription_type`, `churn_label`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The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24000"/>
            <a:ext cx="11049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1123950" y="5100637"/>
            <a:ext cx="9944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Initial analysis shows that Action, Comedy, and Thriller are the most frequent primary genres, providing a baseline for popularity-based models.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Exploratory Data Analysis: Top Genres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450" y="1265174"/>
            <a:ext cx="3429000" cy="289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1" name="Google Shape;1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3850" y="1265175"/>
            <a:ext cx="3429000" cy="289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2" name="Google Shape;13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0525" y="1265176"/>
            <a:ext cx="3429000" cy="28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895776" y="2036482"/>
            <a:ext cx="278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Collaborative Filtering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837725" y="2688144"/>
            <a:ext cx="28386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Uses Singular Value Decomposition (SVD) on the user-item interaction matrix to uncover latent user preferences and item factors.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4551300" y="2102669"/>
            <a:ext cx="298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Content-Based Filtering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4529125" y="2688144"/>
            <a:ext cx="28386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Applies TF-IDF vectorization and Cosine Similarity to content metadata (genres, descriptions) to recommend functionally similar items.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9079868" y="2036482"/>
            <a:ext cx="171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Hybrid Engine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8447625" y="2755707"/>
            <a:ext cx="28386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Combines CF, </a:t>
            </a:r>
            <a:r>
              <a:rPr lang="en-US" sz="1350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content-based,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1350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popularity 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scores into a weighted average for robust, personalized, and diverse recommendations.</a:t>
            </a:r>
            <a:endParaRPr/>
          </a:p>
        </p:txBody>
      </p:sp>
      <p:pic>
        <p:nvPicPr>
          <p:cNvPr descr="image.png" id="139" name="Google Shape;13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0250" y="1394219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0" name="Google Shape;140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0025" y="1394231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1" name="Google Shape;141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77850" y="1361144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Methodology: Recommendation Models</a:t>
            </a:r>
            <a:endParaRPr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7975" y="4378325"/>
            <a:ext cx="3429001" cy="22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34038" y="4501150"/>
            <a:ext cx="3615025" cy="21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51490" y="4402825"/>
            <a:ext cx="3815110" cy="2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571500" y="200025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Balanced Recommendations</a:t>
            </a:r>
            <a:endParaRPr/>
          </a:p>
        </p:txBody>
      </p:sp>
      <p:sp>
        <p:nvSpPr>
          <p:cNvPr id="152" name="Google Shape;152;p18"/>
          <p:cNvSpPr txBox="1"/>
          <p:nvPr/>
        </p:nvSpPr>
        <p:spPr>
          <a:xfrm>
            <a:off x="571500" y="2590800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The hybrid model provides a weighted score (e.g., 60% Collaborative, 30% Content, 10% Popularity) to create a balanced recommendation list.</a:t>
            </a:r>
            <a:endParaRPr/>
          </a:p>
        </p:txBody>
      </p:sp>
      <p:sp>
        <p:nvSpPr>
          <p:cNvPr id="153" name="Google Shape;153;p18"/>
          <p:cNvSpPr txBox="1"/>
          <p:nvPr/>
        </p:nvSpPr>
        <p:spPr>
          <a:xfrm>
            <a:off x="571500" y="3695700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This approach effectively solves the "cold start" problem. When user interaction data (CF) is sparse, the model can lean on content and popularity scores to make relevant suggestions.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Hybrid Model Results</a:t>
            </a:r>
            <a:endParaRPr/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426" y="1666400"/>
            <a:ext cx="5621774" cy="38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43775"/>
            <a:ext cx="12192000" cy="7101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1" name="Google Shape;16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374598"/>
            <a:ext cx="5286375" cy="18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2" name="Google Shape;1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9900" y="1374598"/>
            <a:ext cx="5286375" cy="1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849388" y="1486869"/>
            <a:ext cx="473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Use Case 4: Churn Prediction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849400" y="1888044"/>
            <a:ext cx="45054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-US" sz="1350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 classifier was trained on aggregated user-level features. This model identifies users at a high risk of churning based on their behavior, subscription type, and engagement patterns.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6681825" y="1486869"/>
            <a:ext cx="473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Use Case 5: Sentiment Analysis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6606925" y="1888044"/>
            <a:ext cx="45054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rgbClr val="CBD5E1"/>
                </a:solidFill>
                <a:latin typeface="Lato"/>
                <a:ea typeface="Lato"/>
                <a:cs typeface="Lato"/>
                <a:sym typeface="Lato"/>
              </a:rPr>
              <a:t>Utilized the VADER NLP model to analyze the sentiment of content descriptions and mood tags. Each piece of content was classified as 'Positive', 'Negative', or 'Neutral' to add emotional context.</a:t>
            </a:r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Methodology: Predictive Analytics</a:t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500" y="3429000"/>
            <a:ext cx="5286375" cy="2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888" y="3475575"/>
            <a:ext cx="5180400" cy="27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/>
        </p:nvSpPr>
        <p:spPr>
          <a:xfrm>
            <a:off x="571500" y="1962150"/>
            <a:ext cx="555069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A3E635"/>
                </a:solidFill>
                <a:latin typeface="Poppins"/>
                <a:ea typeface="Poppins"/>
                <a:cs typeface="Poppins"/>
                <a:sym typeface="Poppins"/>
              </a:rPr>
              <a:t>Top Churn Predictors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71500" y="2552700"/>
            <a:ext cx="52863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The model achieved high accuracy in identifying at-risk users. Feature importance analysis revealed that engagement metrics are the strongest predictors:</a:t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71500" y="5048250"/>
            <a:ext cx="5286375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Users with low average watch completion are flagged for proactive retention campaigns.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695325" y="3657600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809625" y="3657600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Watch Percentage (Mean)</a:t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695325" y="4105275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809625" y="4105275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Play Count (Sum)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695325" y="4552950"/>
            <a:ext cx="114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809625" y="4552950"/>
            <a:ext cx="50482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IMDb Score (Mean)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Churn Prediction: Key Insights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00" y="2081194"/>
            <a:ext cx="5739299" cy="35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293B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1" name="Google Shape;1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24000"/>
            <a:ext cx="11049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123950" y="5457825"/>
            <a:ext cx="9944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E2E8F0"/>
                </a:solidFill>
                <a:latin typeface="Lato"/>
                <a:ea typeface="Lato"/>
                <a:cs typeface="Lato"/>
                <a:sym typeface="Lato"/>
              </a:rPr>
              <a:t>Sentiment analysis of content descriptions adds "emotional intelligence" to the engine, enabling mood-based filtering and recommendations.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571500" y="571500"/>
            <a:ext cx="116014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Sentiment Analysis Results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